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9" r:id="rId5"/>
    <p:sldId id="263" r:id="rId6"/>
    <p:sldId id="266" r:id="rId7"/>
    <p:sldId id="270" r:id="rId8"/>
    <p:sldId id="271" r:id="rId9"/>
    <p:sldId id="258" r:id="rId10"/>
    <p:sldId id="260" r:id="rId11"/>
    <p:sldId id="272" r:id="rId12"/>
    <p:sldId id="261" r:id="rId13"/>
    <p:sldId id="262" r:id="rId14"/>
    <p:sldId id="273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5A63D7E-878B-4B4F-A530-6F0C638FA5D5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15D48F-8C8D-48D5-AA3E-028EB9ACCB1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3D7E-878B-4B4F-A530-6F0C638FA5D5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D48F-8C8D-48D5-AA3E-028EB9ACC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5A63D7E-878B-4B4F-A530-6F0C638FA5D5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E15D48F-8C8D-48D5-AA3E-028EB9ACCB1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3D7E-878B-4B4F-A530-6F0C638FA5D5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15D48F-8C8D-48D5-AA3E-028EB9ACCB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3D7E-878B-4B4F-A530-6F0C638FA5D5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E15D48F-8C8D-48D5-AA3E-028EB9ACCB1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5A63D7E-878B-4B4F-A530-6F0C638FA5D5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E15D48F-8C8D-48D5-AA3E-028EB9ACCB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5A63D7E-878B-4B4F-A530-6F0C638FA5D5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E15D48F-8C8D-48D5-AA3E-028EB9ACCB1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3D7E-878B-4B4F-A530-6F0C638FA5D5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15D48F-8C8D-48D5-AA3E-028EB9ACC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3D7E-878B-4B4F-A530-6F0C638FA5D5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15D48F-8C8D-48D5-AA3E-028EB9ACC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3D7E-878B-4B4F-A530-6F0C638FA5D5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15D48F-8C8D-48D5-AA3E-028EB9ACCB1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5A63D7E-878B-4B4F-A530-6F0C638FA5D5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E15D48F-8C8D-48D5-AA3E-028EB9ACCB1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5A63D7E-878B-4B4F-A530-6F0C638FA5D5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E15D48F-8C8D-48D5-AA3E-028EB9ACCB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manestad@pvsd.or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Mrs. Anestad</a:t>
            </a:r>
            <a:br>
              <a:rPr lang="en-US" dirty="0" smtClean="0"/>
            </a:br>
            <a:r>
              <a:rPr lang="en-US" dirty="0" smtClean="0"/>
              <a:t>English language arts</a:t>
            </a:r>
            <a:br>
              <a:rPr lang="en-US" dirty="0" smtClean="0"/>
            </a:br>
            <a:r>
              <a:rPr lang="en-US" dirty="0" smtClean="0"/>
              <a:t>Voyager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48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25% of your child’s grade</a:t>
            </a:r>
          </a:p>
          <a:p>
            <a:r>
              <a:rPr lang="en-US" dirty="0" smtClean="0"/>
              <a:t>Typical practice assignments include</a:t>
            </a:r>
          </a:p>
          <a:p>
            <a:pPr lvl="1"/>
            <a:r>
              <a:rPr lang="en-US" dirty="0" smtClean="0"/>
              <a:t>Homework assignments (more about this in a moment)</a:t>
            </a:r>
          </a:p>
          <a:p>
            <a:pPr lvl="1"/>
            <a:r>
              <a:rPr lang="en-US" dirty="0" smtClean="0"/>
              <a:t>Classwork that’s mainly graded for completion</a:t>
            </a:r>
          </a:p>
          <a:p>
            <a:pPr lvl="1"/>
            <a:r>
              <a:rPr lang="en-US" dirty="0" smtClean="0"/>
              <a:t>Open book “quiz” on a reading selection we did in class – can work with partners</a:t>
            </a:r>
          </a:p>
          <a:p>
            <a:pPr lvl="1"/>
            <a:r>
              <a:rPr lang="en-US" dirty="0" smtClean="0"/>
              <a:t>“5 lines” of writing</a:t>
            </a:r>
          </a:p>
          <a:p>
            <a:pPr lvl="1"/>
            <a:r>
              <a:rPr lang="en-US" dirty="0" smtClean="0"/>
              <a:t>In class worksheets</a:t>
            </a:r>
          </a:p>
          <a:p>
            <a:pPr lvl="1"/>
            <a:r>
              <a:rPr lang="en-US" dirty="0" smtClean="0"/>
              <a:t>Parts of the writing process before the final writing piece (such as a graphic organizer)</a:t>
            </a:r>
          </a:p>
        </p:txBody>
      </p:sp>
    </p:spTree>
    <p:extLst>
      <p:ext uri="{BB962C8B-B14F-4D97-AF65-F5344CB8AC3E}">
        <p14:creationId xmlns:p14="http://schemas.microsoft.com/office/powerpoint/2010/main" val="53152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 rarely give new work for homework.</a:t>
            </a:r>
          </a:p>
          <a:p>
            <a:r>
              <a:rPr lang="en-US" dirty="0" smtClean="0"/>
              <a:t>When classwork is not finished in class, it is to be finished at home.</a:t>
            </a:r>
          </a:p>
          <a:p>
            <a:r>
              <a:rPr lang="en-US" dirty="0" smtClean="0"/>
              <a:t>Typically finishing the classwork at home will take 15-30 minutes.</a:t>
            </a:r>
          </a:p>
          <a:p>
            <a:r>
              <a:rPr lang="en-US" dirty="0" smtClean="0"/>
              <a:t>If you find it is taking your child more than 30 minutes of on-task time on a regular basis, please let me know.</a:t>
            </a:r>
          </a:p>
          <a:p>
            <a:r>
              <a:rPr lang="en-US" dirty="0" smtClean="0"/>
              <a:t>Keep up with the independent reading; especially if in chorus/band/orchestra and have less advisory time for reading</a:t>
            </a:r>
          </a:p>
        </p:txBody>
      </p:sp>
    </p:spTree>
    <p:extLst>
      <p:ext uri="{BB962C8B-B14F-4D97-AF65-F5344CB8AC3E}">
        <p14:creationId xmlns:p14="http://schemas.microsoft.com/office/powerpoint/2010/main" val="3005188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75% of grade</a:t>
            </a:r>
          </a:p>
          <a:p>
            <a:pPr lvl="1"/>
            <a:r>
              <a:rPr lang="en-US" dirty="0" smtClean="0"/>
              <a:t>Quizzes – point value varies, but typically10-40 points</a:t>
            </a:r>
          </a:p>
          <a:p>
            <a:pPr lvl="1"/>
            <a:r>
              <a:rPr lang="en-US" dirty="0" smtClean="0"/>
              <a:t>Collections unit assessments – one per marking period (approximately 50 points for multiple choice and </a:t>
            </a:r>
            <a:r>
              <a:rPr lang="en-US" dirty="0"/>
              <a:t>1</a:t>
            </a:r>
            <a:r>
              <a:rPr lang="en-US" dirty="0" smtClean="0"/>
              <a:t>0-25 points for written response)</a:t>
            </a:r>
          </a:p>
          <a:p>
            <a:pPr lvl="1"/>
            <a:r>
              <a:rPr lang="en-US" dirty="0" smtClean="0"/>
              <a:t>Graded writing assignments (points will vary based on assignments, typically 20-30 points)</a:t>
            </a:r>
          </a:p>
          <a:p>
            <a:pPr lvl="1"/>
            <a:r>
              <a:rPr lang="en-US" dirty="0" smtClean="0"/>
              <a:t>Projects (points will vary depending on length and depth of project, could be as little as 10 points or as high as 50)</a:t>
            </a:r>
          </a:p>
        </p:txBody>
      </p:sp>
    </p:spTree>
    <p:extLst>
      <p:ext uri="{BB962C8B-B14F-4D97-AF65-F5344CB8AC3E}">
        <p14:creationId xmlns:p14="http://schemas.microsoft.com/office/powerpoint/2010/main" val="319918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Collections – Main resource we will be using this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Balance of complex texts with </a:t>
            </a:r>
            <a:r>
              <a:rPr lang="en-US" dirty="0" smtClean="0"/>
              <a:t>including fiction</a:t>
            </a:r>
            <a:r>
              <a:rPr lang="en-US" dirty="0"/>
              <a:t>, nonfiction, and </a:t>
            </a:r>
            <a:r>
              <a:rPr lang="en-US" dirty="0" smtClean="0"/>
              <a:t>informational</a:t>
            </a:r>
          </a:p>
          <a:p>
            <a:r>
              <a:rPr lang="en-US" dirty="0" smtClean="0"/>
              <a:t>Many of the texts are challenging – read and reread</a:t>
            </a:r>
          </a:p>
          <a:p>
            <a:r>
              <a:rPr lang="en-US" dirty="0" smtClean="0"/>
              <a:t>Textbook – both hardcover and online</a:t>
            </a:r>
          </a:p>
          <a:p>
            <a:r>
              <a:rPr lang="en-US" dirty="0" smtClean="0"/>
              <a:t>Different reading selections about similar topic</a:t>
            </a:r>
          </a:p>
          <a:p>
            <a:pPr lvl="1"/>
            <a:r>
              <a:rPr lang="en-US" dirty="0" smtClean="0"/>
              <a:t>Fear</a:t>
            </a:r>
          </a:p>
          <a:p>
            <a:pPr lvl="1"/>
            <a:r>
              <a:rPr lang="en-US" dirty="0" smtClean="0"/>
              <a:t>Animal intelligence</a:t>
            </a:r>
          </a:p>
          <a:p>
            <a:pPr lvl="1"/>
            <a:r>
              <a:rPr lang="en-US" dirty="0" smtClean="0"/>
              <a:t>Making your voice heard</a:t>
            </a:r>
          </a:p>
          <a:p>
            <a:pPr lvl="1"/>
            <a:r>
              <a:rPr lang="en-US" dirty="0" smtClean="0"/>
              <a:t>Decisions that matter</a:t>
            </a:r>
          </a:p>
          <a:p>
            <a:pPr lvl="1"/>
            <a:r>
              <a:rPr lang="en-US" dirty="0" smtClean="0"/>
              <a:t>Tales and Myths</a:t>
            </a:r>
            <a:endParaRPr lang="en-US" dirty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14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Collections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Collections assessments can be quite challenging.  The grades on these assessments will most likely be lower than other graded assignments in the class.</a:t>
            </a:r>
          </a:p>
          <a:p>
            <a:r>
              <a:rPr lang="en-US" dirty="0" smtClean="0"/>
              <a:t>One Collections assessment marking periods 1, 2 and 3.</a:t>
            </a:r>
          </a:p>
          <a:p>
            <a:r>
              <a:rPr lang="en-US" dirty="0" smtClean="0"/>
              <a:t>All sixth graders (both East and West) take the same Collections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558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resources that we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In addition to Collections we use</a:t>
            </a:r>
          </a:p>
          <a:p>
            <a:pPr lvl="1"/>
            <a:r>
              <a:rPr lang="en-US" dirty="0" smtClean="0"/>
              <a:t>Yellow lit book and workbook</a:t>
            </a:r>
          </a:p>
          <a:p>
            <a:pPr lvl="1"/>
            <a:r>
              <a:rPr lang="en-US" dirty="0" smtClean="0"/>
              <a:t>Selected poetry</a:t>
            </a:r>
          </a:p>
          <a:p>
            <a:pPr lvl="1"/>
            <a:r>
              <a:rPr lang="en-US" dirty="0" smtClean="0"/>
              <a:t>Selected nonfiction texts</a:t>
            </a:r>
          </a:p>
          <a:p>
            <a:pPr lvl="1"/>
            <a:r>
              <a:rPr lang="en-US" dirty="0" err="1" smtClean="0"/>
              <a:t>Newsela</a:t>
            </a:r>
            <a:r>
              <a:rPr lang="en-US" dirty="0" smtClean="0"/>
              <a:t> articles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06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is my fifth year as a teacher in PVSD</a:t>
            </a:r>
          </a:p>
          <a:p>
            <a:r>
              <a:rPr lang="en-US" dirty="0" smtClean="0"/>
              <a:t>This is my </a:t>
            </a:r>
            <a:r>
              <a:rPr lang="en-US" dirty="0" smtClean="0"/>
              <a:t>fourth year </a:t>
            </a:r>
            <a:r>
              <a:rPr lang="en-US" dirty="0" smtClean="0"/>
              <a:t>teaching sixth grade at East (I was at West my first year in PVSD)</a:t>
            </a:r>
          </a:p>
          <a:p>
            <a:r>
              <a:rPr lang="en-US" dirty="0" smtClean="0"/>
              <a:t>I have been teaching for 10 ½ years</a:t>
            </a:r>
          </a:p>
          <a:p>
            <a:r>
              <a:rPr lang="en-US" dirty="0" smtClean="0"/>
              <a:t>I w</a:t>
            </a:r>
            <a:r>
              <a:rPr lang="en-US" dirty="0" smtClean="0"/>
              <a:t>orked </a:t>
            </a:r>
            <a:r>
              <a:rPr lang="en-US" dirty="0" smtClean="0"/>
              <a:t>in Human Resources as well as teaching preschool before becoming a public school teacher</a:t>
            </a:r>
          </a:p>
          <a:p>
            <a:r>
              <a:rPr lang="en-US" dirty="0" smtClean="0"/>
              <a:t>I </a:t>
            </a:r>
            <a:r>
              <a:rPr lang="en-US" dirty="0" smtClean="0"/>
              <a:t>have </a:t>
            </a:r>
            <a:r>
              <a:rPr lang="en-US" dirty="0" smtClean="0"/>
              <a:t>two teenaged children, a 16 year old girl Rebecca and an 18 year old boy Marcus (who I just sent off to begin his freshman year at Temple two days ago!)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8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Contacts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E-mail is the best was to contact me!  I check it regularly and will get back to you as soon as I can.</a:t>
            </a:r>
          </a:p>
          <a:p>
            <a:r>
              <a:rPr lang="en-US" sz="2800" dirty="0" smtClean="0">
                <a:hlinkClick r:id="rId2"/>
              </a:rPr>
              <a:t>manestad@pvsd.org</a:t>
            </a:r>
            <a:r>
              <a:rPr lang="en-US" sz="2800" dirty="0" smtClean="0"/>
              <a:t> (listed in the staff directory on the PVSD web page)</a:t>
            </a:r>
          </a:p>
          <a:p>
            <a:r>
              <a:rPr lang="en-US" sz="2800" dirty="0" smtClean="0"/>
              <a:t>If you prefer to talk over the phone, e-mail me to let me know and I’ll call you</a:t>
            </a:r>
          </a:p>
          <a:p>
            <a:r>
              <a:rPr lang="en-US" sz="2800" dirty="0" smtClean="0"/>
              <a:t>Follow me on Twitter @anestad131 – a few times per week I’ll post photos on what we are doing in class.  It’s 100% classroom related, nothing about me and </a:t>
            </a:r>
            <a:r>
              <a:rPr lang="en-US" sz="2800" smtClean="0"/>
              <a:t>my family</a:t>
            </a:r>
            <a:endParaRPr lang="en-US" sz="2800" dirty="0" smtClean="0"/>
          </a:p>
          <a:p>
            <a:pPr marL="365760" lvl="1" indent="0">
              <a:buNone/>
            </a:pPr>
            <a:endParaRPr lang="en-US" sz="2500" dirty="0" smtClean="0"/>
          </a:p>
          <a:p>
            <a:pPr lvl="1"/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63185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Voyager web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 the Voyager page this is a document that lists assignments and upcoming quizzes and tests</a:t>
            </a:r>
          </a:p>
          <a:p>
            <a:r>
              <a:rPr lang="en-US" dirty="0" smtClean="0"/>
              <a:t>Mrs. Terry’s assignments are also listed on this </a:t>
            </a:r>
            <a:r>
              <a:rPr lang="en-US" dirty="0" smtClean="0"/>
              <a:t>document</a:t>
            </a:r>
            <a:endParaRPr lang="en-US" dirty="0" smtClean="0"/>
          </a:p>
          <a:p>
            <a:r>
              <a:rPr lang="en-US" dirty="0" smtClean="0"/>
              <a:t>Students should be using </a:t>
            </a:r>
            <a:r>
              <a:rPr lang="en-US" dirty="0" smtClean="0"/>
              <a:t>an assignment book </a:t>
            </a:r>
            <a:r>
              <a:rPr lang="en-US" dirty="0" smtClean="0"/>
              <a:t>to write down homework and tests/quizzes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017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53 minutes</a:t>
            </a:r>
          </a:p>
          <a:p>
            <a:r>
              <a:rPr lang="en-US" dirty="0" smtClean="0"/>
              <a:t>Reading Comprehension and Writing Skills</a:t>
            </a:r>
          </a:p>
          <a:p>
            <a:r>
              <a:rPr lang="en-US" dirty="0" smtClean="0"/>
              <a:t>Big focus</a:t>
            </a:r>
          </a:p>
          <a:p>
            <a:pPr lvl="1"/>
            <a:r>
              <a:rPr lang="en-US" dirty="0" smtClean="0"/>
              <a:t>When answering a question about something we have read, use text based evidence to support it</a:t>
            </a:r>
          </a:p>
          <a:p>
            <a:pPr lvl="1"/>
            <a:r>
              <a:rPr lang="en-US" dirty="0" smtClean="0"/>
              <a:t>Close reading - Reading the selection two or three times for increased comprehension and a specific task in mind with each reading</a:t>
            </a:r>
          </a:p>
          <a:p>
            <a:pPr lvl="1"/>
            <a:r>
              <a:rPr lang="en-US" dirty="0" smtClean="0"/>
              <a:t>Different types of writing (narrative, argumentative, informational).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75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Students </a:t>
            </a:r>
            <a:r>
              <a:rPr lang="en-US" dirty="0" smtClean="0"/>
              <a:t>should </a:t>
            </a:r>
            <a:r>
              <a:rPr lang="en-US" b="1" u="sng" dirty="0" smtClean="0"/>
              <a:t>always</a:t>
            </a:r>
            <a:r>
              <a:rPr lang="en-US" dirty="0" smtClean="0"/>
              <a:t> have an independent reading book with them (not just to ELA, but to other classes as well)</a:t>
            </a:r>
          </a:p>
          <a:p>
            <a:r>
              <a:rPr lang="en-US" dirty="0" smtClean="0"/>
              <a:t>For each marking period students are expected to read 650 pages.  (This is about 15 pages per school day.)</a:t>
            </a:r>
          </a:p>
          <a:p>
            <a:r>
              <a:rPr lang="en-US" dirty="0" smtClean="0"/>
              <a:t>Read </a:t>
            </a:r>
            <a:r>
              <a:rPr lang="en-US" dirty="0"/>
              <a:t>at their level, something they enjoy – NO project afterwards, this helps support more authentic reading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They can select books but need </a:t>
            </a:r>
            <a:r>
              <a:rPr lang="en-US" dirty="0" smtClean="0"/>
              <a:t>to read from at least two different </a:t>
            </a:r>
            <a:r>
              <a:rPr lang="en-US" dirty="0" smtClean="0"/>
              <a:t>genres each marking period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52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Reading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every 50 pages in the book, a written response is completed.  This helps with reading comprehension and is also a way to hold them accountable for their reading.</a:t>
            </a:r>
          </a:p>
          <a:p>
            <a:r>
              <a:rPr lang="en-US" dirty="0"/>
              <a:t>When book is finished they turn in their written responses </a:t>
            </a:r>
            <a:r>
              <a:rPr lang="en-US" dirty="0" smtClean="0"/>
              <a:t>and I record their pages read and logged</a:t>
            </a:r>
            <a:endParaRPr lang="en-US" dirty="0"/>
          </a:p>
          <a:p>
            <a:r>
              <a:rPr lang="en-US" dirty="0" smtClean="0"/>
              <a:t>The 650 pages per marking period counts </a:t>
            </a:r>
            <a:r>
              <a:rPr lang="en-US" dirty="0"/>
              <a:t>towards the </a:t>
            </a:r>
            <a:r>
              <a:rPr lang="en-US" dirty="0" smtClean="0"/>
              <a:t>practice portion </a:t>
            </a:r>
            <a:r>
              <a:rPr lang="en-US" dirty="0"/>
              <a:t>of their </a:t>
            </a:r>
            <a:r>
              <a:rPr lang="en-US" dirty="0" smtClean="0"/>
              <a:t>grade (more on grades in a moment…).  If 650 pages or more are read, then 25/25.  If less than 650 pages then grade is based on pages read, for example 500 pages would be 19/25.</a:t>
            </a:r>
          </a:p>
        </p:txBody>
      </p:sp>
    </p:spTree>
    <p:extLst>
      <p:ext uri="{BB962C8B-B14F-4D97-AF65-F5344CB8AC3E}">
        <p14:creationId xmlns:p14="http://schemas.microsoft.com/office/powerpoint/2010/main" val="176744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can my child get books?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Borrow from my classroom library</a:t>
            </a:r>
          </a:p>
          <a:p>
            <a:r>
              <a:rPr lang="en-US" dirty="0" smtClean="0"/>
              <a:t>Scholastic Book Orders – each month,  Scholastic flyers will be sent home. It’s a great way to get books without spending a lot – most books are $1 - $7 (unless hardcover).  Books typically arrive 7-10 days after I place the order, so about 2-3 weeks from the day the flyers are handed out.</a:t>
            </a:r>
          </a:p>
          <a:p>
            <a:r>
              <a:rPr lang="en-US" dirty="0" smtClean="0"/>
              <a:t>Go to the library </a:t>
            </a:r>
            <a:r>
              <a:rPr lang="en-US" smtClean="0"/>
              <a:t>during </a:t>
            </a:r>
            <a:r>
              <a:rPr lang="en-US" smtClean="0"/>
              <a:t>homeroom or </a:t>
            </a:r>
            <a:r>
              <a:rPr lang="en-US" dirty="0" smtClean="0"/>
              <a:t>lunch to borrow books.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91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your child’s grade based on?</a:t>
            </a:r>
          </a:p>
          <a:p>
            <a:pPr lvl="1"/>
            <a:r>
              <a:rPr lang="en-US" sz="4000" dirty="0" smtClean="0"/>
              <a:t>25% Practice</a:t>
            </a:r>
          </a:p>
          <a:p>
            <a:pPr lvl="1"/>
            <a:r>
              <a:rPr lang="en-US" sz="4000" dirty="0" smtClean="0"/>
              <a:t>75% Assessments</a:t>
            </a:r>
            <a:endParaRPr lang="en-US" sz="4000" dirty="0"/>
          </a:p>
          <a:p>
            <a:pPr lvl="1"/>
            <a:r>
              <a:rPr lang="en-US" sz="4000" dirty="0" smtClean="0"/>
              <a:t>All of the English Language Arts teachers use this same grade breakdown (both at East and West)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0589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516</TotalTime>
  <Words>965</Words>
  <Application>Microsoft Office PowerPoint</Application>
  <PresentationFormat>On-screen Show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Mrs. Anestad English language arts Voyager</vt:lpstr>
      <vt:lpstr>A little about me</vt:lpstr>
      <vt:lpstr>Contacts</vt:lpstr>
      <vt:lpstr>Voyager web page</vt:lpstr>
      <vt:lpstr>Class structure</vt:lpstr>
      <vt:lpstr>Independent Reading</vt:lpstr>
      <vt:lpstr>Independent Reading Continued</vt:lpstr>
      <vt:lpstr>Where can my child get books?</vt:lpstr>
      <vt:lpstr>Grade</vt:lpstr>
      <vt:lpstr>Practice</vt:lpstr>
      <vt:lpstr>Homework</vt:lpstr>
      <vt:lpstr>Assessments</vt:lpstr>
      <vt:lpstr>Collections – Main resource we will be using this year</vt:lpstr>
      <vt:lpstr>Collections Assessments</vt:lpstr>
      <vt:lpstr>Other resources that we use</vt:lpstr>
    </vt:vector>
  </TitlesOfParts>
  <Company>PVSD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Mrs. Anestad Social studies Voyager</dc:title>
  <dc:creator>Anestad, Marianne</dc:creator>
  <cp:lastModifiedBy>Anestad, Marianne</cp:lastModifiedBy>
  <cp:revision>65</cp:revision>
  <dcterms:created xsi:type="dcterms:W3CDTF">2015-09-15T12:33:25Z</dcterms:created>
  <dcterms:modified xsi:type="dcterms:W3CDTF">2018-08-23T21:41:27Z</dcterms:modified>
</cp:coreProperties>
</file>